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12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8404" y="168909"/>
            <a:ext cx="50736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30" dirty="0">
                <a:solidFill>
                  <a:srgbClr val="00AF50"/>
                </a:solidFill>
                <a:latin typeface="ＭＳ Ｐ明朝"/>
                <a:cs typeface="ＭＳ Ｐ明朝"/>
              </a:rPr>
              <a:t>いばらき有機農業技術研究会公開セミナー</a:t>
            </a:r>
            <a:endParaRPr sz="2200" dirty="0">
              <a:latin typeface="ＭＳ Ｐ明朝"/>
              <a:cs typeface="ＭＳ Ｐ明朝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3715" y="1416796"/>
            <a:ext cx="6833870" cy="5236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>
              <a:spcBef>
                <a:spcPts val="100"/>
              </a:spcBef>
              <a:tabLst>
                <a:tab pos="2416175" algn="l"/>
              </a:tabLst>
            </a:pPr>
            <a:r>
              <a:rPr lang="zh-TW" altLang="en-US" sz="1800" b="1" spc="-10" dirty="0">
                <a:solidFill>
                  <a:schemeClr val="tx2"/>
                </a:solidFill>
                <a:latin typeface="Times New Roman"/>
                <a:cs typeface="Times New Roman"/>
              </a:rPr>
              <a:t>日時：</a:t>
            </a:r>
            <a:r>
              <a:rPr lang="en-US" altLang="zh-TW" sz="1800" b="1" spc="-10" dirty="0">
                <a:solidFill>
                  <a:schemeClr val="tx2"/>
                </a:solidFill>
                <a:latin typeface="Times New Roman"/>
                <a:cs typeface="Times New Roman"/>
              </a:rPr>
              <a:t>2025</a:t>
            </a:r>
            <a:r>
              <a:rPr lang="zh-TW" altLang="en-US" sz="1800" b="1" spc="-30" dirty="0">
                <a:solidFill>
                  <a:schemeClr val="tx2"/>
                </a:solidFill>
                <a:latin typeface="ＭＳ Ｐ明朝"/>
                <a:cs typeface="ＭＳ Ｐ明朝"/>
              </a:rPr>
              <a:t>年</a:t>
            </a:r>
            <a:r>
              <a:rPr lang="en-US" altLang="zh-TW" sz="1800" b="1" dirty="0">
                <a:solidFill>
                  <a:schemeClr val="tx2"/>
                </a:solidFill>
                <a:latin typeface="Times New Roman"/>
                <a:cs typeface="Times New Roman"/>
              </a:rPr>
              <a:t>1</a:t>
            </a:r>
            <a:r>
              <a:rPr lang="zh-TW" altLang="en-US" sz="1800" b="1" spc="-30" dirty="0">
                <a:solidFill>
                  <a:schemeClr val="tx2"/>
                </a:solidFill>
                <a:latin typeface="ＭＳ Ｐ明朝"/>
                <a:cs typeface="ＭＳ Ｐ明朝"/>
              </a:rPr>
              <a:t>月</a:t>
            </a:r>
            <a:r>
              <a:rPr lang="en-US" altLang="zh-TW" sz="1800" b="1" spc="-10" dirty="0">
                <a:solidFill>
                  <a:schemeClr val="tx2"/>
                </a:solidFill>
                <a:latin typeface="Times New Roman"/>
                <a:cs typeface="Times New Roman"/>
              </a:rPr>
              <a:t>26</a:t>
            </a:r>
            <a:r>
              <a:rPr lang="zh-TW" altLang="en-US" sz="1800" b="1" spc="-10" dirty="0">
                <a:solidFill>
                  <a:schemeClr val="tx2"/>
                </a:solidFill>
                <a:latin typeface="ＭＳ Ｐ明朝"/>
                <a:cs typeface="ＭＳ Ｐ明朝"/>
              </a:rPr>
              <a:t>日１３：３０～１６：００</a:t>
            </a:r>
            <a:endParaRPr lang="en-US" altLang="ja-JP" sz="1800" b="1" spc="-10" dirty="0">
              <a:solidFill>
                <a:schemeClr val="tx2"/>
              </a:solidFill>
              <a:latin typeface="ＭＳ Ｐ明朝"/>
              <a:cs typeface="ＭＳ Ｐ明朝"/>
            </a:endParaRPr>
          </a:p>
          <a:p>
            <a:pPr marL="372110">
              <a:lnSpc>
                <a:spcPct val="100000"/>
              </a:lnSpc>
              <a:spcBef>
                <a:spcPts val="100"/>
              </a:spcBef>
              <a:tabLst>
                <a:tab pos="2416175" algn="l"/>
              </a:tabLst>
            </a:pPr>
            <a:r>
              <a:rPr lang="ja-JP" altLang="en-US" sz="1800" b="1" spc="-10" dirty="0">
                <a:solidFill>
                  <a:schemeClr val="tx2"/>
                </a:solidFill>
                <a:latin typeface="ＭＳ Ｐ明朝"/>
                <a:cs typeface="ＭＳ Ｐ明朝"/>
              </a:rPr>
              <a:t>場所：</a:t>
            </a:r>
            <a:r>
              <a:rPr sz="1800" b="1" spc="-10" dirty="0">
                <a:solidFill>
                  <a:schemeClr val="tx2"/>
                </a:solidFill>
                <a:latin typeface="ＭＳ Ｐ明朝"/>
                <a:cs typeface="ＭＳ Ｐ明朝"/>
              </a:rPr>
              <a:t>茨城</a:t>
            </a:r>
            <a:r>
              <a:rPr sz="1800" b="1" spc="-25" dirty="0">
                <a:solidFill>
                  <a:schemeClr val="tx2"/>
                </a:solidFill>
                <a:latin typeface="ＭＳ Ｐ明朝"/>
                <a:cs typeface="ＭＳ Ｐ明朝"/>
              </a:rPr>
              <a:t>大</a:t>
            </a:r>
            <a:r>
              <a:rPr sz="1800" b="1" spc="-10" dirty="0">
                <a:solidFill>
                  <a:schemeClr val="tx2"/>
                </a:solidFill>
                <a:latin typeface="ＭＳ Ｐ明朝"/>
                <a:cs typeface="ＭＳ Ｐ明朝"/>
              </a:rPr>
              <a:t>学図</a:t>
            </a:r>
            <a:r>
              <a:rPr sz="1800" b="1" spc="-25" dirty="0">
                <a:solidFill>
                  <a:schemeClr val="tx2"/>
                </a:solidFill>
                <a:latin typeface="ＭＳ Ｐ明朝"/>
                <a:cs typeface="ＭＳ Ｐ明朝"/>
              </a:rPr>
              <a:t>書</a:t>
            </a:r>
            <a:r>
              <a:rPr sz="1800" b="1" spc="-10" dirty="0">
                <a:solidFill>
                  <a:schemeClr val="tx2"/>
                </a:solidFill>
                <a:latin typeface="ＭＳ Ｐ明朝"/>
                <a:cs typeface="ＭＳ Ｐ明朝"/>
              </a:rPr>
              <a:t>館</a:t>
            </a:r>
            <a:r>
              <a:rPr sz="1800" b="1" spc="-25" dirty="0">
                <a:solidFill>
                  <a:schemeClr val="tx2"/>
                </a:solidFill>
                <a:latin typeface="ＭＳ Ｐ明朝"/>
                <a:cs typeface="ＭＳ Ｐ明朝"/>
              </a:rPr>
              <a:t>３</a:t>
            </a:r>
            <a:r>
              <a:rPr sz="1800" b="1" spc="-25" dirty="0">
                <a:solidFill>
                  <a:schemeClr val="tx2"/>
                </a:solidFill>
                <a:latin typeface="Times New Roman"/>
                <a:cs typeface="Times New Roman"/>
              </a:rPr>
              <a:t>F</a:t>
            </a:r>
            <a:r>
              <a:rPr sz="1800" b="1" spc="-25" dirty="0">
                <a:solidFill>
                  <a:schemeClr val="tx2"/>
                </a:solidFill>
                <a:latin typeface="ＭＳ Ｐ明朝"/>
                <a:cs typeface="ＭＳ Ｐ明朝"/>
              </a:rPr>
              <a:t>ラ</a:t>
            </a:r>
            <a:r>
              <a:rPr sz="1800" b="1" spc="-20" dirty="0">
                <a:solidFill>
                  <a:schemeClr val="tx2"/>
                </a:solidFill>
                <a:latin typeface="ＭＳ Ｐ明朝"/>
                <a:cs typeface="ＭＳ Ｐ明朝"/>
              </a:rPr>
              <a:t>イ</a:t>
            </a:r>
            <a:r>
              <a:rPr sz="1800" b="1" spc="-10" dirty="0">
                <a:solidFill>
                  <a:schemeClr val="tx2"/>
                </a:solidFill>
                <a:latin typeface="ＭＳ Ｐ明朝"/>
                <a:cs typeface="ＭＳ Ｐ明朝"/>
              </a:rPr>
              <a:t>ブラ</a:t>
            </a:r>
            <a:r>
              <a:rPr sz="1800" b="1" dirty="0">
                <a:solidFill>
                  <a:schemeClr val="tx2"/>
                </a:solidFill>
                <a:latin typeface="ＭＳ Ｐ明朝"/>
                <a:cs typeface="ＭＳ Ｐ明朝"/>
              </a:rPr>
              <a:t>リ</a:t>
            </a:r>
            <a:r>
              <a:rPr sz="1800" b="1" spc="-20" dirty="0">
                <a:solidFill>
                  <a:schemeClr val="tx2"/>
                </a:solidFill>
                <a:latin typeface="ＭＳ Ｐ明朝"/>
                <a:cs typeface="ＭＳ Ｐ明朝"/>
              </a:rPr>
              <a:t>ーホ</a:t>
            </a:r>
            <a:r>
              <a:rPr sz="1800" b="1" spc="-10" dirty="0">
                <a:solidFill>
                  <a:schemeClr val="tx2"/>
                </a:solidFill>
                <a:latin typeface="ＭＳ Ｐ明朝"/>
                <a:cs typeface="ＭＳ Ｐ明朝"/>
              </a:rPr>
              <a:t>ー</a:t>
            </a:r>
            <a:r>
              <a:rPr sz="1800" b="1" spc="-25" dirty="0">
                <a:solidFill>
                  <a:schemeClr val="tx2"/>
                </a:solidFill>
                <a:latin typeface="ＭＳ Ｐ明朝"/>
                <a:cs typeface="ＭＳ Ｐ明朝"/>
              </a:rPr>
              <a:t>ル</a:t>
            </a:r>
            <a:r>
              <a:rPr sz="1800" b="1" dirty="0">
                <a:solidFill>
                  <a:schemeClr val="tx2"/>
                </a:solidFill>
                <a:latin typeface="ＭＳ Ｐ明朝"/>
                <a:cs typeface="ＭＳ Ｐ明朝"/>
              </a:rPr>
              <a:t>（</a:t>
            </a:r>
            <a:r>
              <a:rPr sz="1800" b="1" spc="-10" dirty="0">
                <a:solidFill>
                  <a:schemeClr val="tx2"/>
                </a:solidFill>
                <a:latin typeface="ＭＳ Ｐ明朝"/>
                <a:cs typeface="ＭＳ Ｐ明朝"/>
              </a:rPr>
              <a:t>水</a:t>
            </a:r>
            <a:r>
              <a:rPr sz="1800" b="1" spc="-25" dirty="0">
                <a:solidFill>
                  <a:schemeClr val="tx2"/>
                </a:solidFill>
                <a:latin typeface="ＭＳ Ｐ明朝"/>
                <a:cs typeface="ＭＳ Ｐ明朝"/>
              </a:rPr>
              <a:t>戸</a:t>
            </a:r>
            <a:r>
              <a:rPr sz="1800" b="1" spc="-20" dirty="0">
                <a:solidFill>
                  <a:schemeClr val="tx2"/>
                </a:solidFill>
                <a:latin typeface="ＭＳ Ｐ明朝"/>
                <a:cs typeface="ＭＳ Ｐ明朝"/>
              </a:rPr>
              <a:t>キ</a:t>
            </a:r>
            <a:r>
              <a:rPr sz="1800" b="1" dirty="0">
                <a:solidFill>
                  <a:schemeClr val="tx2"/>
                </a:solidFill>
                <a:latin typeface="ＭＳ Ｐ明朝"/>
                <a:cs typeface="ＭＳ Ｐ明朝"/>
              </a:rPr>
              <a:t>ャ</a:t>
            </a:r>
            <a:r>
              <a:rPr sz="1800" b="1" spc="-25" dirty="0">
                <a:solidFill>
                  <a:schemeClr val="tx2"/>
                </a:solidFill>
                <a:latin typeface="ＭＳ Ｐ明朝"/>
                <a:cs typeface="ＭＳ Ｐ明朝"/>
              </a:rPr>
              <a:t>ン</a:t>
            </a:r>
            <a:r>
              <a:rPr sz="1800" b="1" spc="-30" dirty="0">
                <a:solidFill>
                  <a:schemeClr val="tx2"/>
                </a:solidFill>
                <a:latin typeface="ＭＳ Ｐ明朝"/>
                <a:cs typeface="ＭＳ Ｐ明朝"/>
              </a:rPr>
              <a:t>パ</a:t>
            </a:r>
            <a:r>
              <a:rPr sz="1800" b="1" dirty="0">
                <a:solidFill>
                  <a:schemeClr val="tx2"/>
                </a:solidFill>
                <a:latin typeface="ＭＳ Ｐ明朝"/>
                <a:cs typeface="ＭＳ Ｐ明朝"/>
              </a:rPr>
              <a:t>ス</a:t>
            </a:r>
            <a:r>
              <a:rPr sz="1800" b="1" spc="-50" dirty="0">
                <a:solidFill>
                  <a:schemeClr val="tx2"/>
                </a:solidFill>
                <a:latin typeface="ＭＳ Ｐ明朝"/>
                <a:cs typeface="ＭＳ Ｐ明朝"/>
              </a:rPr>
              <a:t>）</a:t>
            </a:r>
            <a:endParaRPr lang="en-US" sz="1800" b="1" spc="-50" dirty="0">
              <a:solidFill>
                <a:schemeClr val="tx2"/>
              </a:solidFill>
              <a:latin typeface="ＭＳ Ｐ明朝"/>
              <a:cs typeface="ＭＳ Ｐ明朝"/>
            </a:endParaRPr>
          </a:p>
          <a:p>
            <a:pPr marL="372110">
              <a:lnSpc>
                <a:spcPct val="100000"/>
              </a:lnSpc>
              <a:spcBef>
                <a:spcPts val="100"/>
              </a:spcBef>
              <a:tabLst>
                <a:tab pos="2416175" algn="l"/>
              </a:tabLst>
            </a:pPr>
            <a:r>
              <a:rPr lang="ja-JP" altLang="en-US" sz="1800" dirty="0">
                <a:solidFill>
                  <a:schemeClr val="tx2"/>
                </a:solidFill>
                <a:latin typeface="ＭＳ Ｐ明朝"/>
                <a:cs typeface="ＭＳ Ｐ明朝"/>
              </a:rPr>
              <a:t>　　　　〒</a:t>
            </a:r>
            <a:r>
              <a:rPr lang="en-US" altLang="ja-JP" sz="1800" dirty="0">
                <a:solidFill>
                  <a:schemeClr val="tx2"/>
                </a:solidFill>
                <a:latin typeface="ＭＳ Ｐ明朝"/>
                <a:cs typeface="ＭＳ Ｐ明朝"/>
              </a:rPr>
              <a:t>310-8512 </a:t>
            </a:r>
            <a:r>
              <a:rPr lang="ja-JP" altLang="en-US" sz="1800" dirty="0">
                <a:solidFill>
                  <a:schemeClr val="tx2"/>
                </a:solidFill>
                <a:latin typeface="ＭＳ Ｐ明朝"/>
                <a:cs typeface="ＭＳ Ｐ明朝"/>
              </a:rPr>
              <a:t>茨城県水戸市文京</a:t>
            </a:r>
            <a:r>
              <a:rPr lang="en-US" altLang="ja-JP" sz="1800" dirty="0">
                <a:solidFill>
                  <a:schemeClr val="tx2"/>
                </a:solidFill>
                <a:latin typeface="ＭＳ Ｐ明朝"/>
                <a:cs typeface="ＭＳ Ｐ明朝"/>
              </a:rPr>
              <a:t>2-1-1</a:t>
            </a:r>
          </a:p>
          <a:p>
            <a:pPr marL="372110">
              <a:lnSpc>
                <a:spcPct val="100000"/>
              </a:lnSpc>
              <a:spcBef>
                <a:spcPts val="100"/>
              </a:spcBef>
              <a:tabLst>
                <a:tab pos="2416175" algn="l"/>
              </a:tabLst>
            </a:pPr>
            <a:r>
              <a:rPr lang="ja-JP" altLang="en-US" sz="1800" dirty="0">
                <a:solidFill>
                  <a:schemeClr val="tx2"/>
                </a:solidFill>
                <a:latin typeface="ＭＳ Ｐ明朝"/>
                <a:cs typeface="ＭＳ Ｐ明朝"/>
              </a:rPr>
              <a:t>参加費：無料（当日も参加できます）</a:t>
            </a:r>
            <a:endParaRPr lang="en-US" altLang="ja-JP" dirty="0">
              <a:solidFill>
                <a:schemeClr val="tx2"/>
              </a:solidFill>
              <a:latin typeface="ＭＳ Ｐ明朝"/>
              <a:cs typeface="ＭＳ Ｐ明朝"/>
            </a:endParaRPr>
          </a:p>
          <a:p>
            <a:pPr marL="372110">
              <a:lnSpc>
                <a:spcPct val="100000"/>
              </a:lnSpc>
              <a:spcBef>
                <a:spcPts val="100"/>
              </a:spcBef>
              <a:tabLst>
                <a:tab pos="2416175" algn="l"/>
              </a:tabLst>
            </a:pPr>
            <a:r>
              <a:rPr sz="1400" spc="-25" dirty="0" err="1">
                <a:latin typeface="ＭＳ Ｐ明朝"/>
                <a:cs typeface="ＭＳ Ｐ明朝"/>
              </a:rPr>
              <a:t>近年、菌根菌等の土壌微生物やエンドファイト等、植物の生育と微生物の関係がクローズ</a:t>
            </a:r>
            <a:endParaRPr sz="1400" dirty="0">
              <a:latin typeface="ＭＳ Ｐ明朝"/>
              <a:cs typeface="ＭＳ Ｐ明朝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400" spc="-20" dirty="0">
                <a:latin typeface="ＭＳ Ｐ明朝"/>
                <a:cs typeface="ＭＳ Ｐ明朝"/>
              </a:rPr>
              <a:t>アップされています。</a:t>
            </a:r>
            <a:endParaRPr sz="1400" dirty="0">
              <a:latin typeface="ＭＳ Ｐ明朝"/>
              <a:cs typeface="ＭＳ Ｐ明朝"/>
            </a:endParaRPr>
          </a:p>
          <a:p>
            <a:pPr marL="12700" marR="159385">
              <a:lnSpc>
                <a:spcPct val="130000"/>
              </a:lnSpc>
            </a:pPr>
            <a:r>
              <a:rPr sz="1400" spc="-15" dirty="0">
                <a:latin typeface="ＭＳ Ｐ明朝"/>
                <a:cs typeface="ＭＳ Ｐ明朝"/>
              </a:rPr>
              <a:t>今回は、アーバスキュラー菌根菌等の微生物資材の研究開発を行っている、㈱松本微生</a:t>
            </a:r>
            <a:r>
              <a:rPr sz="1400" spc="-20" dirty="0">
                <a:latin typeface="ＭＳ Ｐ明朝"/>
                <a:cs typeface="ＭＳ Ｐ明朝"/>
              </a:rPr>
              <a:t>物研究所の技術者による研究成果の発表と農業分野での応用、また茨城大学農学部成澤</a:t>
            </a:r>
            <a:r>
              <a:rPr sz="1400" spc="-10" dirty="0">
                <a:latin typeface="ＭＳ Ｐ明朝"/>
                <a:cs typeface="ＭＳ Ｐ明朝"/>
              </a:rPr>
              <a:t>研究室での</a:t>
            </a:r>
            <a:r>
              <a:rPr sz="1400" spc="-10" dirty="0">
                <a:latin typeface="Tw Cen MT"/>
                <a:cs typeface="Tw Cen MT"/>
              </a:rPr>
              <a:t>DSE</a:t>
            </a:r>
            <a:r>
              <a:rPr sz="1400" spc="-20" dirty="0">
                <a:latin typeface="ＭＳ Ｐ明朝"/>
                <a:cs typeface="ＭＳ Ｐ明朝"/>
              </a:rPr>
              <a:t>を用いた農業分野での応用について、またサラブレッド馬糞たい肥を製造</a:t>
            </a:r>
            <a:r>
              <a:rPr sz="1400" spc="-15" dirty="0">
                <a:latin typeface="ＭＳ Ｐ明朝"/>
                <a:cs typeface="ＭＳ Ｐ明朝"/>
              </a:rPr>
              <a:t>しているつくば牡丹園から微生物叢について等、実際の微生物資材の説明を含めて発表をお願いしたいと思います。</a:t>
            </a:r>
            <a:endParaRPr sz="1400" dirty="0">
              <a:latin typeface="ＭＳ Ｐ明朝"/>
              <a:cs typeface="ＭＳ Ｐ明朝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400" b="1" spc="-25" dirty="0">
                <a:latin typeface="ＭＳ Ｐ明朝"/>
                <a:cs typeface="ＭＳ Ｐ明朝"/>
              </a:rPr>
              <a:t>講師</a:t>
            </a:r>
            <a:endParaRPr sz="1400" dirty="0">
              <a:latin typeface="ＭＳ Ｐ明朝"/>
              <a:cs typeface="ＭＳ Ｐ明朝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  <a:tabLst>
                <a:tab pos="1780539" algn="l"/>
                <a:tab pos="2733040" algn="l"/>
              </a:tabLst>
            </a:pPr>
            <a:r>
              <a:rPr sz="1600" b="1" spc="-10" dirty="0">
                <a:latin typeface="ＭＳ Ｐ明朝"/>
                <a:cs typeface="ＭＳ Ｐ明朝"/>
              </a:rPr>
              <a:t>★茨城大学農</a:t>
            </a:r>
            <a:r>
              <a:rPr sz="1600" b="1" spc="-25" dirty="0">
                <a:latin typeface="ＭＳ Ｐ明朝"/>
                <a:cs typeface="ＭＳ Ｐ明朝"/>
              </a:rPr>
              <a:t>学</a:t>
            </a:r>
            <a:r>
              <a:rPr sz="1600" b="1" spc="-60" dirty="0">
                <a:latin typeface="ＭＳ Ｐ明朝"/>
                <a:cs typeface="ＭＳ Ｐ明朝"/>
              </a:rPr>
              <a:t>部</a:t>
            </a:r>
            <a:r>
              <a:rPr sz="1600" b="1" dirty="0">
                <a:latin typeface="ＭＳ Ｐ明朝"/>
                <a:cs typeface="ＭＳ Ｐ明朝"/>
              </a:rPr>
              <a:t>	</a:t>
            </a:r>
            <a:r>
              <a:rPr sz="1600" b="1" spc="-10" dirty="0">
                <a:latin typeface="ＭＳ Ｐ明朝"/>
                <a:cs typeface="ＭＳ Ｐ明朝"/>
              </a:rPr>
              <a:t>成澤教</a:t>
            </a:r>
            <a:r>
              <a:rPr sz="1600" b="1" spc="-50" dirty="0">
                <a:latin typeface="ＭＳ Ｐ明朝"/>
                <a:cs typeface="ＭＳ Ｐ明朝"/>
              </a:rPr>
              <a:t>授</a:t>
            </a:r>
            <a:r>
              <a:rPr sz="1600" b="1" dirty="0">
                <a:latin typeface="ＭＳ Ｐ明朝"/>
                <a:cs typeface="ＭＳ Ｐ明朝"/>
              </a:rPr>
              <a:t>	</a:t>
            </a:r>
            <a:r>
              <a:rPr sz="1600" b="1" spc="-20" dirty="0">
                <a:latin typeface="ＭＳ Ｐ明朝"/>
                <a:cs typeface="ＭＳ Ｐ明朝"/>
              </a:rPr>
              <a:t>エ</a:t>
            </a:r>
            <a:r>
              <a:rPr sz="1600" b="1" spc="-10" dirty="0">
                <a:latin typeface="ＭＳ Ｐ明朝"/>
                <a:cs typeface="ＭＳ Ｐ明朝"/>
              </a:rPr>
              <a:t>ンドファイト</a:t>
            </a:r>
            <a:r>
              <a:rPr sz="1600" b="1" spc="-20" dirty="0">
                <a:latin typeface="ＭＳ Ｐ明朝"/>
                <a:cs typeface="ＭＳ Ｐ明朝"/>
              </a:rPr>
              <a:t>の</a:t>
            </a:r>
            <a:r>
              <a:rPr sz="1600" b="1" spc="-10" dirty="0">
                <a:latin typeface="ＭＳ Ｐ明朝"/>
                <a:cs typeface="ＭＳ Ｐ明朝"/>
              </a:rPr>
              <a:t>有</a:t>
            </a:r>
            <a:r>
              <a:rPr sz="1600" b="1" spc="-25" dirty="0">
                <a:latin typeface="ＭＳ Ｐ明朝"/>
                <a:cs typeface="ＭＳ Ｐ明朝"/>
              </a:rPr>
              <a:t>機</a:t>
            </a:r>
            <a:r>
              <a:rPr sz="1600" b="1" spc="-10" dirty="0">
                <a:latin typeface="ＭＳ Ｐ明朝"/>
                <a:cs typeface="ＭＳ Ｐ明朝"/>
              </a:rPr>
              <a:t>栽培へ</a:t>
            </a:r>
            <a:r>
              <a:rPr sz="1600" b="1" spc="-20" dirty="0">
                <a:latin typeface="ＭＳ Ｐ明朝"/>
                <a:cs typeface="ＭＳ Ｐ明朝"/>
              </a:rPr>
              <a:t>の</a:t>
            </a:r>
            <a:r>
              <a:rPr sz="1600" b="1" spc="-10" dirty="0">
                <a:latin typeface="ＭＳ Ｐ明朝"/>
                <a:cs typeface="ＭＳ Ｐ明朝"/>
              </a:rPr>
              <a:t>利用</a:t>
            </a:r>
            <a:r>
              <a:rPr sz="1600" b="1" spc="-25" dirty="0">
                <a:latin typeface="ＭＳ Ｐ明朝"/>
                <a:cs typeface="ＭＳ Ｐ明朝"/>
              </a:rPr>
              <a:t>（</a:t>
            </a:r>
            <a:r>
              <a:rPr sz="1600" b="1" spc="-30" dirty="0">
                <a:latin typeface="ＭＳ Ｐ明朝"/>
                <a:cs typeface="ＭＳ Ｐ明朝"/>
              </a:rPr>
              <a:t>い</a:t>
            </a:r>
            <a:r>
              <a:rPr sz="1600" b="1" spc="-10" dirty="0">
                <a:latin typeface="ＭＳ Ｐ明朝"/>
                <a:cs typeface="ＭＳ Ｐ明朝"/>
              </a:rPr>
              <a:t>ちご</a:t>
            </a:r>
            <a:r>
              <a:rPr sz="1600" b="1" spc="-60" dirty="0">
                <a:latin typeface="ＭＳ Ｐ明朝"/>
                <a:cs typeface="ＭＳ Ｐ明朝"/>
              </a:rPr>
              <a:t>等</a:t>
            </a:r>
            <a:endParaRPr sz="1600" dirty="0">
              <a:latin typeface="ＭＳ Ｐ明朝"/>
              <a:cs typeface="ＭＳ Ｐ明朝"/>
            </a:endParaRPr>
          </a:p>
          <a:p>
            <a:pPr marL="147955">
              <a:lnSpc>
                <a:spcPct val="100000"/>
              </a:lnSpc>
              <a:spcBef>
                <a:spcPts val="575"/>
              </a:spcBef>
            </a:pPr>
            <a:r>
              <a:rPr sz="1600" b="1" spc="-15" dirty="0">
                <a:latin typeface="ＭＳ Ｐ明朝"/>
                <a:cs typeface="ＭＳ Ｐ明朝"/>
              </a:rPr>
              <a:t>果物栽培利用など</a:t>
            </a:r>
            <a:r>
              <a:rPr sz="1600" b="1" spc="-50" dirty="0">
                <a:latin typeface="ＭＳ Ｐ明朝"/>
                <a:cs typeface="ＭＳ Ｐ明朝"/>
              </a:rPr>
              <a:t>）</a:t>
            </a:r>
            <a:endParaRPr sz="1600" dirty="0">
              <a:latin typeface="ＭＳ Ｐ明朝"/>
              <a:cs typeface="ＭＳ Ｐ明朝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1913255" algn="l"/>
                <a:tab pos="2457450" algn="l"/>
              </a:tabLst>
            </a:pPr>
            <a:r>
              <a:rPr sz="1600" b="1" spc="-10" dirty="0">
                <a:latin typeface="ＭＳ Ｐ明朝"/>
                <a:cs typeface="ＭＳ Ｐ明朝"/>
              </a:rPr>
              <a:t>★つくば牡丹</a:t>
            </a:r>
            <a:r>
              <a:rPr sz="1600" b="1" spc="-25" dirty="0">
                <a:latin typeface="ＭＳ Ｐ明朝"/>
                <a:cs typeface="ＭＳ Ｐ明朝"/>
              </a:rPr>
              <a:t>園</a:t>
            </a:r>
            <a:r>
              <a:rPr sz="1600" b="1" spc="-10" dirty="0">
                <a:latin typeface="ＭＳ Ｐ明朝"/>
                <a:cs typeface="ＭＳ Ｐ明朝"/>
              </a:rPr>
              <a:t>代</a:t>
            </a:r>
            <a:r>
              <a:rPr sz="1600" b="1" spc="-50" dirty="0">
                <a:latin typeface="ＭＳ Ｐ明朝"/>
                <a:cs typeface="ＭＳ Ｐ明朝"/>
              </a:rPr>
              <a:t>表</a:t>
            </a:r>
            <a:r>
              <a:rPr sz="1600" b="1" dirty="0">
                <a:latin typeface="ＭＳ Ｐ明朝"/>
                <a:cs typeface="ＭＳ Ｐ明朝"/>
              </a:rPr>
              <a:t>	</a:t>
            </a:r>
            <a:r>
              <a:rPr sz="1600" b="1" spc="-10" dirty="0">
                <a:latin typeface="ＭＳ Ｐ明朝"/>
                <a:cs typeface="ＭＳ Ｐ明朝"/>
              </a:rPr>
              <a:t>関</a:t>
            </a:r>
            <a:r>
              <a:rPr sz="1600" b="1" spc="-50" dirty="0">
                <a:latin typeface="ＭＳ Ｐ明朝"/>
                <a:cs typeface="ＭＳ Ｐ明朝"/>
              </a:rPr>
              <a:t>様</a:t>
            </a:r>
            <a:r>
              <a:rPr sz="1600" b="1" dirty="0">
                <a:latin typeface="ＭＳ Ｐ明朝"/>
                <a:cs typeface="ＭＳ Ｐ明朝"/>
              </a:rPr>
              <a:t>	</a:t>
            </a:r>
            <a:r>
              <a:rPr sz="1600" b="1" spc="-10" dirty="0">
                <a:latin typeface="ＭＳ Ｐ明朝"/>
                <a:cs typeface="ＭＳ Ｐ明朝"/>
              </a:rPr>
              <a:t>サ</a:t>
            </a:r>
            <a:r>
              <a:rPr sz="1600" b="1" spc="-25" dirty="0">
                <a:latin typeface="ＭＳ Ｐ明朝"/>
                <a:cs typeface="ＭＳ Ｐ明朝"/>
              </a:rPr>
              <a:t>ラ</a:t>
            </a:r>
            <a:r>
              <a:rPr sz="1600" b="1" spc="-10" dirty="0">
                <a:latin typeface="ＭＳ Ｐ明朝"/>
                <a:cs typeface="ＭＳ Ｐ明朝"/>
              </a:rPr>
              <a:t>ブ</a:t>
            </a:r>
            <a:r>
              <a:rPr sz="1600" b="1" spc="-25" dirty="0">
                <a:latin typeface="ＭＳ Ｐ明朝"/>
                <a:cs typeface="ＭＳ Ｐ明朝"/>
              </a:rPr>
              <a:t>レ</a:t>
            </a:r>
            <a:r>
              <a:rPr sz="1600" b="1" dirty="0">
                <a:latin typeface="ＭＳ Ｐ明朝"/>
                <a:cs typeface="ＭＳ Ｐ明朝"/>
              </a:rPr>
              <a:t>ッ</a:t>
            </a:r>
            <a:r>
              <a:rPr sz="1600" b="1" spc="-10" dirty="0">
                <a:latin typeface="ＭＳ Ｐ明朝"/>
                <a:cs typeface="ＭＳ Ｐ明朝"/>
              </a:rPr>
              <a:t>ト堆肥</a:t>
            </a:r>
            <a:r>
              <a:rPr sz="1600" b="1" spc="-20" dirty="0">
                <a:latin typeface="ＭＳ Ｐ明朝"/>
                <a:cs typeface="ＭＳ Ｐ明朝"/>
              </a:rPr>
              <a:t>の</a:t>
            </a:r>
            <a:r>
              <a:rPr sz="1600" b="1" spc="-25" dirty="0">
                <a:latin typeface="ＭＳ Ｐ明朝"/>
                <a:cs typeface="ＭＳ Ｐ明朝"/>
              </a:rPr>
              <a:t>微</a:t>
            </a:r>
            <a:r>
              <a:rPr sz="1600" b="1" spc="-10" dirty="0">
                <a:latin typeface="ＭＳ Ｐ明朝"/>
                <a:cs typeface="ＭＳ Ｐ明朝"/>
              </a:rPr>
              <a:t>生物叢</a:t>
            </a:r>
            <a:r>
              <a:rPr sz="1600" b="1" dirty="0">
                <a:latin typeface="ＭＳ Ｐ明朝"/>
                <a:cs typeface="ＭＳ Ｐ明朝"/>
              </a:rPr>
              <a:t>と</a:t>
            </a:r>
            <a:r>
              <a:rPr sz="1600" b="1" spc="-10" dirty="0">
                <a:latin typeface="ＭＳ Ｐ明朝"/>
                <a:cs typeface="ＭＳ Ｐ明朝"/>
              </a:rPr>
              <a:t>効</a:t>
            </a:r>
            <a:r>
              <a:rPr sz="1600" b="1" spc="-50" dirty="0">
                <a:latin typeface="ＭＳ Ｐ明朝"/>
                <a:cs typeface="ＭＳ Ｐ明朝"/>
              </a:rPr>
              <a:t>用</a:t>
            </a:r>
            <a:endParaRPr sz="1600" dirty="0">
              <a:latin typeface="ＭＳ Ｐ明朝"/>
              <a:cs typeface="ＭＳ Ｐ明朝"/>
            </a:endParaRPr>
          </a:p>
          <a:p>
            <a:pPr marL="12700" marR="255904">
              <a:lnSpc>
                <a:spcPct val="130000"/>
              </a:lnSpc>
              <a:tabLst>
                <a:tab pos="1985010" algn="l"/>
                <a:tab pos="5986145" algn="l"/>
              </a:tabLst>
            </a:pPr>
            <a:r>
              <a:rPr sz="1600" b="1" spc="-10" dirty="0">
                <a:latin typeface="ＭＳ Ｐ明朝"/>
                <a:cs typeface="ＭＳ Ｐ明朝"/>
              </a:rPr>
              <a:t>★松本微生物</a:t>
            </a:r>
            <a:r>
              <a:rPr sz="1600" b="1" spc="-25" dirty="0">
                <a:latin typeface="ＭＳ Ｐ明朝"/>
                <a:cs typeface="ＭＳ Ｐ明朝"/>
              </a:rPr>
              <a:t>研</a:t>
            </a:r>
            <a:r>
              <a:rPr sz="1600" b="1" spc="-10" dirty="0">
                <a:latin typeface="ＭＳ Ｐ明朝"/>
                <a:cs typeface="ＭＳ Ｐ明朝"/>
              </a:rPr>
              <a:t>究</a:t>
            </a:r>
            <a:r>
              <a:rPr sz="1600" b="1" spc="-50" dirty="0">
                <a:latin typeface="ＭＳ Ｐ明朝"/>
                <a:cs typeface="ＭＳ Ｐ明朝"/>
              </a:rPr>
              <a:t>所</a:t>
            </a:r>
            <a:r>
              <a:rPr sz="1600" b="1" dirty="0">
                <a:latin typeface="ＭＳ Ｐ明朝"/>
                <a:cs typeface="ＭＳ Ｐ明朝"/>
              </a:rPr>
              <a:t>	</a:t>
            </a:r>
            <a:r>
              <a:rPr sz="1600" b="1" spc="-10" dirty="0">
                <a:latin typeface="ＭＳ Ｐ明朝"/>
                <a:cs typeface="ＭＳ Ｐ明朝"/>
              </a:rPr>
              <a:t>猿田年</a:t>
            </a:r>
            <a:r>
              <a:rPr sz="1600" b="1" spc="-25" dirty="0">
                <a:latin typeface="ＭＳ Ｐ明朝"/>
                <a:cs typeface="ＭＳ Ｐ明朝"/>
              </a:rPr>
              <a:t>保</a:t>
            </a:r>
            <a:r>
              <a:rPr sz="1600" b="1" spc="-10" dirty="0">
                <a:latin typeface="ＭＳ Ｐ明朝"/>
                <a:cs typeface="ＭＳ Ｐ明朝"/>
              </a:rPr>
              <a:t>様（土壌医</a:t>
            </a:r>
            <a:r>
              <a:rPr sz="1600" b="1" spc="-20" dirty="0">
                <a:latin typeface="ＭＳ Ｐ明朝"/>
                <a:cs typeface="ＭＳ Ｐ明朝"/>
              </a:rPr>
              <a:t>の</a:t>
            </a:r>
            <a:r>
              <a:rPr sz="1600" b="1" spc="-25" dirty="0">
                <a:latin typeface="ＭＳ Ｐ明朝"/>
                <a:cs typeface="ＭＳ Ｐ明朝"/>
              </a:rPr>
              <a:t>会全</a:t>
            </a:r>
            <a:r>
              <a:rPr sz="1600" b="1" spc="-10" dirty="0">
                <a:latin typeface="ＭＳ Ｐ明朝"/>
                <a:cs typeface="ＭＳ Ｐ明朝"/>
              </a:rPr>
              <a:t>国協議会副会</a:t>
            </a:r>
            <a:r>
              <a:rPr sz="1600" b="1" spc="-25" dirty="0">
                <a:latin typeface="ＭＳ Ｐ明朝"/>
                <a:cs typeface="ＭＳ Ｐ明朝"/>
              </a:rPr>
              <a:t>長</a:t>
            </a:r>
            <a:r>
              <a:rPr sz="1600" b="1" spc="-50" dirty="0">
                <a:latin typeface="ＭＳ Ｐ明朝"/>
                <a:cs typeface="ＭＳ Ｐ明朝"/>
              </a:rPr>
              <a:t>）</a:t>
            </a:r>
            <a:r>
              <a:rPr sz="1600" b="1" dirty="0">
                <a:latin typeface="ＭＳ Ｐ明朝"/>
                <a:cs typeface="ＭＳ Ｐ明朝"/>
              </a:rPr>
              <a:t>	</a:t>
            </a:r>
            <a:r>
              <a:rPr sz="1600" b="1" spc="-10" dirty="0">
                <a:latin typeface="ＭＳ Ｐ明朝"/>
                <a:cs typeface="ＭＳ Ｐ明朝"/>
              </a:rPr>
              <a:t>アー</a:t>
            </a:r>
            <a:r>
              <a:rPr sz="1600" b="1" spc="-50" dirty="0">
                <a:latin typeface="ＭＳ Ｐ明朝"/>
                <a:cs typeface="ＭＳ Ｐ明朝"/>
              </a:rPr>
              <a:t>バ</a:t>
            </a:r>
            <a:r>
              <a:rPr sz="1600" b="1" spc="-10" dirty="0">
                <a:latin typeface="ＭＳ Ｐ明朝"/>
                <a:cs typeface="ＭＳ Ｐ明朝"/>
              </a:rPr>
              <a:t>スキ</a:t>
            </a:r>
            <a:r>
              <a:rPr sz="1600" b="1" spc="-20" dirty="0">
                <a:latin typeface="ＭＳ Ｐ明朝"/>
                <a:cs typeface="ＭＳ Ｐ明朝"/>
              </a:rPr>
              <a:t>ュ</a:t>
            </a:r>
            <a:r>
              <a:rPr sz="1600" b="1" spc="-10" dirty="0">
                <a:latin typeface="ＭＳ Ｐ明朝"/>
                <a:cs typeface="ＭＳ Ｐ明朝"/>
              </a:rPr>
              <a:t>ラー菌根</a:t>
            </a:r>
            <a:r>
              <a:rPr sz="1600" b="1" spc="-25" dirty="0">
                <a:latin typeface="ＭＳ Ｐ明朝"/>
                <a:cs typeface="ＭＳ Ｐ明朝"/>
              </a:rPr>
              <a:t>菌</a:t>
            </a:r>
            <a:r>
              <a:rPr sz="1600" b="1" spc="-10" dirty="0">
                <a:latin typeface="ＭＳ Ｐ明朝"/>
                <a:cs typeface="ＭＳ Ｐ明朝"/>
              </a:rPr>
              <a:t>等（</a:t>
            </a:r>
            <a:r>
              <a:rPr sz="1600" b="1" spc="-25" dirty="0">
                <a:latin typeface="ＭＳ Ｐ明朝"/>
                <a:cs typeface="ＭＳ Ｐ明朝"/>
              </a:rPr>
              <a:t>ネ</a:t>
            </a:r>
            <a:r>
              <a:rPr sz="1600" b="1" dirty="0">
                <a:latin typeface="ＭＳ Ｐ明朝"/>
                <a:cs typeface="ＭＳ Ｐ明朝"/>
              </a:rPr>
              <a:t>ギ</a:t>
            </a:r>
            <a:r>
              <a:rPr sz="1600" b="1" spc="-10" dirty="0">
                <a:latin typeface="ＭＳ Ｐ明朝"/>
                <a:cs typeface="ＭＳ Ｐ明朝"/>
              </a:rPr>
              <a:t>栽培利</a:t>
            </a:r>
            <a:r>
              <a:rPr sz="1600" b="1" spc="-30" dirty="0">
                <a:latin typeface="ＭＳ Ｐ明朝"/>
                <a:cs typeface="ＭＳ Ｐ明朝"/>
              </a:rPr>
              <a:t>用</a:t>
            </a:r>
            <a:r>
              <a:rPr sz="1600" b="1" spc="-10" dirty="0">
                <a:latin typeface="ＭＳ Ｐ明朝"/>
                <a:cs typeface="ＭＳ Ｐ明朝"/>
              </a:rPr>
              <a:t>など</a:t>
            </a:r>
            <a:r>
              <a:rPr sz="1600" b="1" spc="-50" dirty="0">
                <a:latin typeface="ＭＳ Ｐ明朝"/>
                <a:cs typeface="ＭＳ Ｐ明朝"/>
              </a:rPr>
              <a:t>）</a:t>
            </a:r>
            <a:endParaRPr sz="1600" dirty="0">
              <a:latin typeface="ＭＳ Ｐ明朝"/>
              <a:cs typeface="ＭＳ Ｐ明朝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1400" b="1" spc="-15" dirty="0">
                <a:latin typeface="ＭＳ Ｐ明朝"/>
                <a:cs typeface="ＭＳ Ｐ明朝"/>
              </a:rPr>
              <a:t>※参加お申し込みは、以下のフォームから</a:t>
            </a:r>
            <a:endParaRPr sz="1400" dirty="0">
              <a:latin typeface="ＭＳ Ｐ明朝"/>
              <a:cs typeface="ＭＳ Ｐ明朝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90842" y="7642226"/>
            <a:ext cx="6774815" cy="2882265"/>
            <a:chOff x="424700" y="7269226"/>
            <a:chExt cx="6774815" cy="288226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4700" y="7269226"/>
              <a:ext cx="2161667" cy="288226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19553" y="7269226"/>
              <a:ext cx="2474468" cy="288226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93893" y="7269238"/>
              <a:ext cx="2205481" cy="2863850"/>
            </a:xfrm>
            <a:prstGeom prst="rect">
              <a:avLst/>
            </a:prstGeom>
          </p:spPr>
        </p:pic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79A3810-B8D7-D87B-D5BC-A276FA5FB155}"/>
              </a:ext>
            </a:extLst>
          </p:cNvPr>
          <p:cNvSpPr txBox="1"/>
          <p:nvPr/>
        </p:nvSpPr>
        <p:spPr>
          <a:xfrm>
            <a:off x="413715" y="778960"/>
            <a:ext cx="6833869" cy="654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76935" marR="5080" indent="-762635">
              <a:lnSpc>
                <a:spcPct val="108300"/>
              </a:lnSpc>
              <a:spcBef>
                <a:spcPts val="1500"/>
              </a:spcBef>
              <a:tabLst>
                <a:tab pos="3162935" algn="l"/>
              </a:tabLst>
            </a:pPr>
            <a:r>
              <a:rPr lang="ja-JP" altLang="en-US" sz="1800" dirty="0">
                <a:solidFill>
                  <a:srgbClr val="77085A"/>
                </a:solidFill>
                <a:latin typeface="HG明朝B"/>
                <a:cs typeface="HG明朝B"/>
              </a:rPr>
              <a:t>微生物の効用と資</a:t>
            </a:r>
            <a:r>
              <a:rPr lang="ja-JP" altLang="en-US" sz="1800" spc="-50" dirty="0">
                <a:solidFill>
                  <a:srgbClr val="77085A"/>
                </a:solidFill>
                <a:latin typeface="HG明朝B"/>
                <a:cs typeface="HG明朝B"/>
              </a:rPr>
              <a:t>材</a:t>
            </a:r>
            <a:r>
              <a:rPr lang="ja-JP" altLang="en-US" spc="-50" dirty="0">
                <a:solidFill>
                  <a:srgbClr val="77085A"/>
                </a:solidFill>
                <a:latin typeface="HG明朝B"/>
                <a:cs typeface="HG明朝B"/>
              </a:rPr>
              <a:t>：</a:t>
            </a:r>
            <a:r>
              <a:rPr lang="ja-JP" altLang="en-US" sz="1800" dirty="0">
                <a:solidFill>
                  <a:srgbClr val="77085A"/>
                </a:solidFill>
                <a:latin typeface="HG明朝B"/>
                <a:cs typeface="HG明朝B"/>
              </a:rPr>
              <a:t>「有機イチゴ！有機ネギ</a:t>
            </a:r>
            <a:r>
              <a:rPr lang="ja-JP" altLang="en-US" sz="1800" spc="-50" dirty="0">
                <a:solidFill>
                  <a:srgbClr val="77085A"/>
                </a:solidFill>
                <a:latin typeface="HG明朝B"/>
                <a:cs typeface="HG明朝B"/>
              </a:rPr>
              <a:t>！</a:t>
            </a:r>
            <a:r>
              <a:rPr lang="ja-JP" altLang="en-US" sz="1800" dirty="0">
                <a:solidFill>
                  <a:srgbClr val="77085A"/>
                </a:solidFill>
                <a:latin typeface="HG明朝B"/>
                <a:cs typeface="HG明朝B"/>
              </a:rPr>
              <a:t>有機なす！有機ブドウはこれから？</a:t>
            </a:r>
            <a:r>
              <a:rPr lang="ja-JP" altLang="en-US" sz="1800" spc="-50" dirty="0">
                <a:solidFill>
                  <a:srgbClr val="77085A"/>
                </a:solidFill>
                <a:latin typeface="HG明朝B"/>
                <a:cs typeface="HG明朝B"/>
              </a:rPr>
              <a:t>」</a:t>
            </a:r>
            <a:endParaRPr lang="ja-JP" altLang="en-US" sz="1800" dirty="0">
              <a:latin typeface="HG明朝B"/>
              <a:cs typeface="HG明朝B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8B14A73-A824-FA87-3235-0D62A8A9FECD}"/>
              </a:ext>
            </a:extLst>
          </p:cNvPr>
          <p:cNvSpPr txBox="1"/>
          <p:nvPr/>
        </p:nvSpPr>
        <p:spPr>
          <a:xfrm>
            <a:off x="289508" y="6900967"/>
            <a:ext cx="4705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https://forms.gle/XYHpaGinJJW6ViGK9</a:t>
            </a:r>
            <a:endParaRPr lang="ja-JP" altLang="en-US" dirty="0"/>
          </a:p>
        </p:txBody>
      </p:sp>
      <p:pic>
        <p:nvPicPr>
          <p:cNvPr id="15" name="図 14" descr="QR コード&#10;&#10;自動的に生成された説明">
            <a:extLst>
              <a:ext uri="{FF2B5EF4-FFF2-40B4-BE49-F238E27FC236}">
                <a16:creationId xmlns:a16="http://schemas.microsoft.com/office/drawing/2014/main" id="{34C5431F-7405-2916-3AA3-E9FAC60E85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893" y="5908942"/>
            <a:ext cx="1876157" cy="18761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120</Words>
  <Application>Microsoft Office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HG明朝B</vt:lpstr>
      <vt:lpstr>ＭＳ Ｐ明朝</vt:lpstr>
      <vt:lpstr>Calibri</vt:lpstr>
      <vt:lpstr>Times New Roman</vt:lpstr>
      <vt:lpstr>Tw Cen MT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cp:lastModifiedBy>Masakazu KOMATSUZAKI</cp:lastModifiedBy>
  <cp:revision>2</cp:revision>
  <dcterms:created xsi:type="dcterms:W3CDTF">2024-12-28T12:41:49Z</dcterms:created>
  <dcterms:modified xsi:type="dcterms:W3CDTF">2024-12-28T13:07:33Z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2024-12-28T00:00:00Z</vt:filetime>
  </property>
  <property fmtid="{D5CDD505-2E9C-101B-9397-08002B2CF9AE}" pid="3" name="Creator">
    <vt:lpwstr>Microsoft® Publisher for Microsoft 365</vt:lpwstr>
  </property>
  <property fmtid="{D5CDD505-2E9C-101B-9397-08002B2CF9AE}" pid="4" name="LastSaved">
    <vt:filetime>2024-12-28T00:00:00Z</vt:filetime>
  </property>
  <property fmtid="{D5CDD505-2E9C-101B-9397-08002B2CF9AE}" pid="5" name="Producer">
    <vt:lpwstr>Microsoft® Publisher for Microsoft 365</vt:lpwstr>
  </property>
</Properties>
</file>